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8" r:id="rId2"/>
    <p:sldId id="272" r:id="rId3"/>
    <p:sldId id="270" r:id="rId4"/>
    <p:sldId id="273" r:id="rId5"/>
    <p:sldId id="274" r:id="rId6"/>
    <p:sldId id="271" r:id="rId7"/>
    <p:sldId id="276" r:id="rId8"/>
    <p:sldId id="277" r:id="rId9"/>
    <p:sldId id="285" r:id="rId10"/>
    <p:sldId id="283" r:id="rId11"/>
    <p:sldId id="278" r:id="rId12"/>
    <p:sldId id="279" r:id="rId13"/>
    <p:sldId id="284" r:id="rId14"/>
    <p:sldId id="282" r:id="rId15"/>
    <p:sldId id="275" r:id="rId16"/>
    <p:sldId id="281"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4694"/>
  </p:normalViewPr>
  <p:slideViewPr>
    <p:cSldViewPr>
      <p:cViewPr varScale="1">
        <p:scale>
          <a:sx n="128" d="100"/>
          <a:sy n="128" d="100"/>
        </p:scale>
        <p:origin x="23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A08BC-EC53-8340-BAE0-8904F4048DC1}" type="datetimeFigureOut">
              <a:rPr lang="de-DE" smtClean="0"/>
              <a:t>16.02.19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80CD2-4A2E-B144-921F-9A64E4015BC0}" type="slidenum">
              <a:rPr lang="de-DE" smtClean="0"/>
              <a:t>‹Nr.›</a:t>
            </a:fld>
            <a:endParaRPr lang="de-DE"/>
          </a:p>
        </p:txBody>
      </p:sp>
    </p:spTree>
    <p:extLst>
      <p:ext uri="{BB962C8B-B14F-4D97-AF65-F5344CB8AC3E}">
        <p14:creationId xmlns:p14="http://schemas.microsoft.com/office/powerpoint/2010/main" val="181757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980CD2-4A2E-B144-921F-9A64E4015BC0}" type="slidenum">
              <a:rPr lang="de-DE" smtClean="0"/>
              <a:t>6</a:t>
            </a:fld>
            <a:endParaRPr lang="de-DE"/>
          </a:p>
        </p:txBody>
      </p:sp>
    </p:spTree>
    <p:extLst>
      <p:ext uri="{BB962C8B-B14F-4D97-AF65-F5344CB8AC3E}">
        <p14:creationId xmlns:p14="http://schemas.microsoft.com/office/powerpoint/2010/main" val="26577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980CD2-4A2E-B144-921F-9A64E4015BC0}" type="slidenum">
              <a:rPr lang="de-DE" smtClean="0"/>
              <a:t>15</a:t>
            </a:fld>
            <a:endParaRPr lang="de-DE"/>
          </a:p>
        </p:txBody>
      </p:sp>
    </p:spTree>
    <p:extLst>
      <p:ext uri="{BB962C8B-B14F-4D97-AF65-F5344CB8AC3E}">
        <p14:creationId xmlns:p14="http://schemas.microsoft.com/office/powerpoint/2010/main" val="33321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980CD2-4A2E-B144-921F-9A64E4015BC0}" type="slidenum">
              <a:rPr lang="de-DE" smtClean="0"/>
              <a:t>7</a:t>
            </a:fld>
            <a:endParaRPr lang="de-DE"/>
          </a:p>
        </p:txBody>
      </p:sp>
    </p:spTree>
    <p:extLst>
      <p:ext uri="{BB962C8B-B14F-4D97-AF65-F5344CB8AC3E}">
        <p14:creationId xmlns:p14="http://schemas.microsoft.com/office/powerpoint/2010/main" val="90503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0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84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75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rmin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406692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beltext">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
        <p:nvSpPr>
          <p:cNvPr id="2" name="Rechteck 1">
            <a:extLst>
              <a:ext uri="{FF2B5EF4-FFF2-40B4-BE49-F238E27FC236}">
                <a16:creationId xmlns:a16="http://schemas.microsoft.com/office/drawing/2014/main" id="{797FD53F-EABD-4DCF-82F3-B5259C152B98}"/>
              </a:ext>
            </a:extLst>
          </p:cNvPr>
          <p:cNvSpPr/>
          <p:nvPr userDrawn="1"/>
        </p:nvSpPr>
        <p:spPr>
          <a:xfrm>
            <a:off x="787390" y="692696"/>
            <a:ext cx="7488832" cy="714374"/>
          </a:xfrm>
          <a:prstGeom prst="rect">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extplatzhalter 3">
            <a:extLst>
              <a:ext uri="{FF2B5EF4-FFF2-40B4-BE49-F238E27FC236}">
                <a16:creationId xmlns:a16="http://schemas.microsoft.com/office/drawing/2014/main" id="{3705FAA1-F894-CF45-A2A4-F9EAE67B59B4}"/>
              </a:ext>
            </a:extLst>
          </p:cNvPr>
          <p:cNvSpPr>
            <a:spLocks noGrp="1"/>
          </p:cNvSpPr>
          <p:nvPr>
            <p:ph type="body" sz="quarter" idx="12"/>
          </p:nvPr>
        </p:nvSpPr>
        <p:spPr>
          <a:xfrm>
            <a:off x="683568" y="559080"/>
            <a:ext cx="7995182" cy="1152128"/>
          </a:xfrm>
        </p:spPr>
        <p:txBody>
          <a:bodyPr/>
          <a:lstStyle>
            <a:lvl1pPr marL="0" indent="0">
              <a:buNone/>
              <a:defRPr/>
            </a:lvl1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Tree>
    <p:extLst>
      <p:ext uri="{BB962C8B-B14F-4D97-AF65-F5344CB8AC3E}">
        <p14:creationId xmlns:p14="http://schemas.microsoft.com/office/powerpoint/2010/main" val="293617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lage ohne Überschrift">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21071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37997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anstaltun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275928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b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34692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n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44471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r gratulier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14920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rzlichen D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05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u hi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Tree>
    <p:extLst>
      <p:ext uri="{BB962C8B-B14F-4D97-AF65-F5344CB8AC3E}">
        <p14:creationId xmlns:p14="http://schemas.microsoft.com/office/powerpoint/2010/main" val="11998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rlage neutral">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669C7F1-B5E1-4DDB-B43F-1F28D61ECB50}"/>
              </a:ext>
            </a:extLst>
          </p:cNvPr>
          <p:cNvSpPr>
            <a:spLocks noGrp="1"/>
          </p:cNvSpPr>
          <p:nvPr>
            <p:ph type="body" sz="quarter" idx="10" hasCustomPrompt="1"/>
          </p:nvPr>
        </p:nvSpPr>
        <p:spPr>
          <a:xfrm>
            <a:off x="1181686" y="1674057"/>
            <a:ext cx="6752492" cy="480131"/>
          </a:xfrm>
        </p:spPr>
        <p:txBody>
          <a:bodyPr>
            <a:normAutofit/>
          </a:bodyPr>
          <a:lstStyle>
            <a:lvl1pPr marL="0" indent="0">
              <a:buNone/>
              <a:defRPr>
                <a:solidFill>
                  <a:schemeClr val="bg1"/>
                </a:solidFill>
                <a:latin typeface="Arial Black" panose="020B0A040201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de-DE" dirty="0"/>
              <a:t>TITEL</a:t>
            </a:r>
          </a:p>
        </p:txBody>
      </p:sp>
      <p:sp>
        <p:nvSpPr>
          <p:cNvPr id="9" name="Textplatzhalter 8">
            <a:extLst>
              <a:ext uri="{FF2B5EF4-FFF2-40B4-BE49-F238E27FC236}">
                <a16:creationId xmlns:a16="http://schemas.microsoft.com/office/drawing/2014/main" id="{8E1DA919-7129-460E-95A0-43818056D7CF}"/>
              </a:ext>
            </a:extLst>
          </p:cNvPr>
          <p:cNvSpPr>
            <a:spLocks noGrp="1"/>
          </p:cNvSpPr>
          <p:nvPr>
            <p:ph type="body" sz="quarter" idx="11" hasCustomPrompt="1"/>
          </p:nvPr>
        </p:nvSpPr>
        <p:spPr>
          <a:xfrm>
            <a:off x="1181686" y="2154187"/>
            <a:ext cx="6752492" cy="4499831"/>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Text</a:t>
            </a:r>
          </a:p>
        </p:txBody>
      </p:sp>
      <p:sp>
        <p:nvSpPr>
          <p:cNvPr id="2" name="Rechteck 1">
            <a:extLst>
              <a:ext uri="{FF2B5EF4-FFF2-40B4-BE49-F238E27FC236}">
                <a16:creationId xmlns:a16="http://schemas.microsoft.com/office/drawing/2014/main" id="{797FD53F-EABD-4DCF-82F3-B5259C152B98}"/>
              </a:ext>
            </a:extLst>
          </p:cNvPr>
          <p:cNvSpPr/>
          <p:nvPr userDrawn="1"/>
        </p:nvSpPr>
        <p:spPr>
          <a:xfrm>
            <a:off x="1230511" y="700089"/>
            <a:ext cx="6663333" cy="714374"/>
          </a:xfrm>
          <a:prstGeom prst="rect">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extplatzhalter 3">
            <a:extLst>
              <a:ext uri="{FF2B5EF4-FFF2-40B4-BE49-F238E27FC236}">
                <a16:creationId xmlns:a16="http://schemas.microsoft.com/office/drawing/2014/main" id="{406CEE9B-6C4B-45AD-8DA9-0BADFE3A287D}"/>
              </a:ext>
            </a:extLst>
          </p:cNvPr>
          <p:cNvSpPr>
            <a:spLocks noGrp="1"/>
          </p:cNvSpPr>
          <p:nvPr>
            <p:ph type="body" sz="quarter" idx="12" hasCustomPrompt="1"/>
          </p:nvPr>
        </p:nvSpPr>
        <p:spPr>
          <a:xfrm>
            <a:off x="1181686" y="-347623"/>
            <a:ext cx="6752492" cy="2021678"/>
          </a:xfrm>
          <a:effectLst>
            <a:outerShdw dist="38100" dir="2700000" algn="tl" rotWithShape="0">
              <a:prstClr val="black"/>
            </a:outerShdw>
          </a:effectLst>
        </p:spPr>
        <p:txBody>
          <a:bodyPr>
            <a:noAutofit/>
          </a:bodyPr>
          <a:lstStyle>
            <a:lvl1pPr marL="0" indent="0" algn="ctr">
              <a:buNone/>
              <a:defRPr sz="15000">
                <a:solidFill>
                  <a:schemeClr val="bg1"/>
                </a:solidFill>
                <a:latin typeface="Love Moment" panose="00000508070000020004" pitchFamily="50" charset="0"/>
              </a:defRPr>
            </a:lvl1pPr>
          </a:lstStyle>
          <a:p>
            <a:pPr lvl="0"/>
            <a:r>
              <a:rPr lang="de-DE" dirty="0">
                <a:latin typeface="Love Moment" panose="00000508070000020004" pitchFamily="50" charset="0"/>
              </a:rPr>
              <a:t>Überschrift</a:t>
            </a:r>
            <a:endParaRPr lang="de-DE" dirty="0"/>
          </a:p>
        </p:txBody>
      </p:sp>
    </p:spTree>
    <p:extLst>
      <p:ext uri="{BB962C8B-B14F-4D97-AF65-F5344CB8AC3E}">
        <p14:creationId xmlns:p14="http://schemas.microsoft.com/office/powerpoint/2010/main" val="395583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9DBF460-14FB-43D6-8747-BF829B7EA0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a:extLst>
              <a:ext uri="{FF2B5EF4-FFF2-40B4-BE49-F238E27FC236}">
                <a16:creationId xmlns:a16="http://schemas.microsoft.com/office/drawing/2014/main" id="{E23FA2D0-CD40-47DA-87FB-E878CD6443D6}"/>
              </a:ext>
            </a:extLst>
          </p:cNvPr>
          <p:cNvSpPr>
            <a:spLocks noGrp="1"/>
          </p:cNvSpPr>
          <p:nvPr>
            <p:ph type="body" idx="1"/>
          </p:nvPr>
        </p:nvSpPr>
        <p:spPr>
          <a:xfrm>
            <a:off x="628650" y="1825625"/>
            <a:ext cx="7886700" cy="4351338"/>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4BDCE9-AE44-4F84-9F65-BB4B022263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7594FA1-3DB8-4B97-A95B-CBA86F832AFA}" type="datetimeFigureOut">
              <a:rPr lang="de-DE" smtClean="0">
                <a:solidFill>
                  <a:prstClr val="black">
                    <a:tint val="75000"/>
                  </a:prstClr>
                </a:solidFill>
              </a:rPr>
              <a:pPr>
                <a:defRPr/>
              </a:pPr>
              <a:t>16.02.19</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3C7AF8D9-ACD6-4CF3-9969-D3398DD5E4C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154C8693-2A01-4B8D-85AE-2280D1AAF2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D841CEB-DD0B-4B52-B09C-0CEE96DECDA8}" type="slidenum">
              <a:rPr lang="de-DE" smtClean="0">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5271760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endParaRPr lang="de-DE" sz="6600" b="1" dirty="0">
              <a:latin typeface="Brush Script MT" panose="03060802040406070304" pitchFamily="66" charset="-122"/>
              <a:ea typeface="Brush Script MT" panose="03060802040406070304" pitchFamily="66" charset="-122"/>
              <a:cs typeface="Brush Script MT" panose="03060802040406070304" pitchFamily="66" charset="-122"/>
            </a:endParaRPr>
          </a:p>
        </p:txBody>
      </p:sp>
    </p:spTree>
    <p:extLst>
      <p:ext uri="{BB962C8B-B14F-4D97-AF65-F5344CB8AC3E}">
        <p14:creationId xmlns:p14="http://schemas.microsoft.com/office/powerpoint/2010/main" val="1674777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323528" y="2723436"/>
            <a:ext cx="8208913" cy="1569660"/>
          </a:xfrm>
          <a:prstGeom prst="rect">
            <a:avLst/>
          </a:prstGeom>
          <a:noFill/>
        </p:spPr>
        <p:txBody>
          <a:bodyPr wrap="square" rtlCol="0">
            <a:spAutoFit/>
          </a:bodyPr>
          <a:lstStyle/>
          <a:p>
            <a:r>
              <a:rPr lang="de-DE" sz="2400" dirty="0">
                <a:solidFill>
                  <a:schemeClr val="bg1"/>
                </a:solidFill>
              </a:rPr>
              <a:t>Kol. 2.3:</a:t>
            </a:r>
          </a:p>
          <a:p>
            <a:endParaRPr lang="de-DE" sz="2400" dirty="0">
              <a:solidFill>
                <a:schemeClr val="bg1"/>
              </a:solidFill>
            </a:endParaRPr>
          </a:p>
          <a:p>
            <a:r>
              <a:rPr lang="de-DE" sz="2400" dirty="0">
                <a:solidFill>
                  <a:schemeClr val="bg1"/>
                </a:solidFill>
              </a:rPr>
              <a:t>In Jesus Christus liegen verborgen alle Schätze der Weisheit und Erkenntnis.</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467544" y="1590072"/>
            <a:ext cx="845332" cy="845332"/>
          </a:xfrm>
          <a:prstGeom prst="rect">
            <a:avLst/>
          </a:prstGeom>
        </p:spPr>
      </p:pic>
    </p:spTree>
    <p:extLst>
      <p:ext uri="{BB962C8B-B14F-4D97-AF65-F5344CB8AC3E}">
        <p14:creationId xmlns:p14="http://schemas.microsoft.com/office/powerpoint/2010/main" val="21864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2047488"/>
            <a:ext cx="7974125" cy="2677656"/>
          </a:xfrm>
          <a:prstGeom prst="rect">
            <a:avLst/>
          </a:prstGeom>
          <a:noFill/>
        </p:spPr>
        <p:txBody>
          <a:bodyPr wrap="square" rtlCol="0">
            <a:spAutoFit/>
          </a:bodyPr>
          <a:lstStyle/>
          <a:p>
            <a:r>
              <a:rPr lang="de-DE" sz="2400" dirty="0">
                <a:solidFill>
                  <a:schemeClr val="bg1"/>
                </a:solidFill>
              </a:rPr>
              <a:t>Joh. 15. 4-5:</a:t>
            </a:r>
          </a:p>
          <a:p>
            <a:r>
              <a:rPr lang="de-DE" sz="1600" dirty="0">
                <a:solidFill>
                  <a:schemeClr val="bg1"/>
                </a:solidFill>
              </a:rPr>
              <a:t>4</a:t>
            </a:r>
            <a:r>
              <a:rPr lang="de-DE" sz="2400" dirty="0">
                <a:solidFill>
                  <a:schemeClr val="bg1"/>
                </a:solidFill>
              </a:rPr>
              <a:t> Bleibt in mir und ich in euch. Wie die Rebe keine Frucht bringen kann aus sich selbst, wenn sie nicht am Weinstock bleibt, so auch ihr nicht, wenn ihr nicht an mir bleibt. </a:t>
            </a:r>
          </a:p>
          <a:p>
            <a:r>
              <a:rPr lang="de-DE" sz="1600" dirty="0">
                <a:solidFill>
                  <a:schemeClr val="bg1"/>
                </a:solidFill>
              </a:rPr>
              <a:t>5</a:t>
            </a:r>
            <a:r>
              <a:rPr lang="de-DE" sz="2400" dirty="0">
                <a:solidFill>
                  <a:schemeClr val="bg1"/>
                </a:solidFill>
              </a:rPr>
              <a:t> Ich bin der Weinstock, ihr seid die Reben. Wer in mir bleibt und ich in ihm, der bringt viel Frucht; denn ohne mich könnt ihr nichts tun.</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5004048" y="5229200"/>
            <a:ext cx="845332" cy="845332"/>
          </a:xfrm>
          <a:prstGeom prst="rect">
            <a:avLst/>
          </a:prstGeom>
        </p:spPr>
      </p:pic>
    </p:spTree>
    <p:extLst>
      <p:ext uri="{BB962C8B-B14F-4D97-AF65-F5344CB8AC3E}">
        <p14:creationId xmlns:p14="http://schemas.microsoft.com/office/powerpoint/2010/main" val="227025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2276872"/>
            <a:ext cx="8208913" cy="2862322"/>
          </a:xfrm>
          <a:prstGeom prst="rect">
            <a:avLst/>
          </a:prstGeom>
          <a:noFill/>
        </p:spPr>
        <p:txBody>
          <a:bodyPr wrap="square" rtlCol="0">
            <a:spAutoFit/>
          </a:bodyPr>
          <a:lstStyle/>
          <a:p>
            <a:r>
              <a:rPr lang="de-DE" sz="2400" dirty="0" err="1">
                <a:solidFill>
                  <a:schemeClr val="bg1"/>
                </a:solidFill>
              </a:rPr>
              <a:t>Pred</a:t>
            </a:r>
            <a:r>
              <a:rPr lang="de-DE" sz="2400" dirty="0">
                <a:solidFill>
                  <a:schemeClr val="bg1"/>
                </a:solidFill>
              </a:rPr>
              <a:t>. 7. 19-20:</a:t>
            </a:r>
          </a:p>
          <a:p>
            <a:endParaRPr lang="de-DE" sz="2400" dirty="0">
              <a:solidFill>
                <a:schemeClr val="bg1"/>
              </a:solidFill>
            </a:endParaRPr>
          </a:p>
          <a:p>
            <a:r>
              <a:rPr lang="de-DE" sz="1600" dirty="0">
                <a:solidFill>
                  <a:schemeClr val="bg1"/>
                </a:solidFill>
              </a:rPr>
              <a:t>19</a:t>
            </a:r>
            <a:r>
              <a:rPr lang="de-DE" sz="2400" dirty="0">
                <a:solidFill>
                  <a:schemeClr val="bg1"/>
                </a:solidFill>
              </a:rPr>
              <a:t> Diese Weisheit beschützt einen Menschen mehr, als zehn Machthaber einer Stadt ihm helfen können. </a:t>
            </a:r>
          </a:p>
          <a:p>
            <a:r>
              <a:rPr lang="de-DE" sz="1600" dirty="0">
                <a:solidFill>
                  <a:schemeClr val="bg1"/>
                </a:solidFill>
              </a:rPr>
              <a:t>20</a:t>
            </a:r>
            <a:r>
              <a:rPr lang="de-DE" sz="2400" dirty="0">
                <a:solidFill>
                  <a:schemeClr val="bg1"/>
                </a:solidFill>
              </a:rPr>
              <a:t> </a:t>
            </a:r>
            <a:r>
              <a:rPr lang="de-DE" sz="2800" dirty="0">
                <a:solidFill>
                  <a:schemeClr val="bg1"/>
                </a:solidFill>
              </a:rPr>
              <a:t>Denn es ist kein Mensch auf der Erde so gottesfürchtig, dass er nur Gutes tut und niemals sündigt. </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4427984" y="1566174"/>
            <a:ext cx="845332" cy="845332"/>
          </a:xfrm>
          <a:prstGeom prst="rect">
            <a:avLst/>
          </a:prstGeom>
        </p:spPr>
      </p:pic>
    </p:spTree>
    <p:extLst>
      <p:ext uri="{BB962C8B-B14F-4D97-AF65-F5344CB8AC3E}">
        <p14:creationId xmlns:p14="http://schemas.microsoft.com/office/powerpoint/2010/main" val="228418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1902797"/>
            <a:ext cx="8208913" cy="4462760"/>
          </a:xfrm>
          <a:prstGeom prst="rect">
            <a:avLst/>
          </a:prstGeom>
          <a:noFill/>
        </p:spPr>
        <p:txBody>
          <a:bodyPr wrap="square" rtlCol="0">
            <a:spAutoFit/>
          </a:bodyPr>
          <a:lstStyle/>
          <a:p>
            <a:endParaRPr lang="de-DE" sz="2800" dirty="0">
              <a:solidFill>
                <a:schemeClr val="bg1"/>
              </a:solidFill>
            </a:endParaRPr>
          </a:p>
          <a:p>
            <a:r>
              <a:rPr lang="de-DE" sz="3200" dirty="0">
                <a:solidFill>
                  <a:schemeClr val="bg1"/>
                </a:solidFill>
              </a:rPr>
              <a:t>Denn: Die Weisheit macht mich nicht gerecht!</a:t>
            </a:r>
          </a:p>
          <a:p>
            <a:r>
              <a:rPr lang="de-DE" sz="3200" dirty="0">
                <a:solidFill>
                  <a:schemeClr val="bg1"/>
                </a:solidFill>
              </a:rPr>
              <a:t>Gerecht werden wir allein durch Jesus, wenn wir in ihm bleiben.</a:t>
            </a:r>
          </a:p>
          <a:p>
            <a:endParaRPr lang="de-DE" sz="3200" dirty="0">
              <a:solidFill>
                <a:schemeClr val="bg1"/>
              </a:solidFill>
            </a:endParaRPr>
          </a:p>
          <a:p>
            <a:r>
              <a:rPr lang="de-DE" sz="3200" dirty="0">
                <a:solidFill>
                  <a:schemeClr val="bg1"/>
                </a:solidFill>
              </a:rPr>
              <a:t> Es ist also weniger die Frage nach der “Menge“ der Weisheit, sondern nach ihrem Stellenwert, die ich meiner Weisheit im Leben gebe!</a:t>
            </a:r>
          </a:p>
          <a:p>
            <a:endParaRPr lang="de-DE" sz="3200" dirty="0">
              <a:solidFill>
                <a:schemeClr val="bg1"/>
              </a:solidFill>
            </a:endParaRP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7596336" y="5805264"/>
            <a:ext cx="845332" cy="845332"/>
          </a:xfrm>
          <a:prstGeom prst="rect">
            <a:avLst/>
          </a:prstGeom>
        </p:spPr>
      </p:pic>
    </p:spTree>
    <p:extLst>
      <p:ext uri="{BB962C8B-B14F-4D97-AF65-F5344CB8AC3E}">
        <p14:creationId xmlns:p14="http://schemas.microsoft.com/office/powerpoint/2010/main" val="87990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395536" y="2276872"/>
            <a:ext cx="8208913" cy="1384995"/>
          </a:xfrm>
          <a:prstGeom prst="rect">
            <a:avLst/>
          </a:prstGeom>
          <a:noFill/>
        </p:spPr>
        <p:txBody>
          <a:bodyPr wrap="square" rtlCol="0">
            <a:spAutoFit/>
          </a:bodyPr>
          <a:lstStyle/>
          <a:p>
            <a:r>
              <a:rPr lang="de-DE" sz="2400" dirty="0">
                <a:solidFill>
                  <a:schemeClr val="bg1"/>
                </a:solidFill>
              </a:rPr>
              <a:t>1. Kor. 4. 1-5:</a:t>
            </a:r>
          </a:p>
          <a:p>
            <a:r>
              <a:rPr lang="de-DE" sz="2000" dirty="0">
                <a:solidFill>
                  <a:schemeClr val="bg1"/>
                </a:solidFill>
              </a:rPr>
              <a:t>….</a:t>
            </a:r>
            <a:r>
              <a:rPr lang="de-DE" sz="1600" dirty="0">
                <a:solidFill>
                  <a:schemeClr val="bg1"/>
                </a:solidFill>
              </a:rPr>
              <a:t>5</a:t>
            </a:r>
            <a:r>
              <a:rPr lang="de-DE" sz="2000" dirty="0">
                <a:solidFill>
                  <a:schemeClr val="bg1"/>
                </a:solidFill>
              </a:rPr>
              <a:t> Deshalb urteilt niemals voreilig! Wenn Christus kommt, wird er alles ans Licht bringen, was jetzt noch verborgen ist, auch unsere geheimsten Wünsche und Gedanken.</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3676973" y="4725144"/>
            <a:ext cx="845332" cy="845332"/>
          </a:xfrm>
          <a:prstGeom prst="rect">
            <a:avLst/>
          </a:prstGeom>
        </p:spPr>
      </p:pic>
      <p:sp>
        <p:nvSpPr>
          <p:cNvPr id="7" name="Textfeld 6">
            <a:extLst>
              <a:ext uri="{FF2B5EF4-FFF2-40B4-BE49-F238E27FC236}">
                <a16:creationId xmlns:a16="http://schemas.microsoft.com/office/drawing/2014/main" id="{50B792DB-BC28-9748-99A8-B10974E4BFFE}"/>
              </a:ext>
            </a:extLst>
          </p:cNvPr>
          <p:cNvSpPr txBox="1"/>
          <p:nvPr/>
        </p:nvSpPr>
        <p:spPr>
          <a:xfrm>
            <a:off x="395536" y="3717032"/>
            <a:ext cx="8208913" cy="830997"/>
          </a:xfrm>
          <a:prstGeom prst="rect">
            <a:avLst/>
          </a:prstGeom>
          <a:noFill/>
        </p:spPr>
        <p:txBody>
          <a:bodyPr wrap="square" rtlCol="0">
            <a:spAutoFit/>
          </a:bodyPr>
          <a:lstStyle/>
          <a:p>
            <a:endParaRPr lang="de-DE" sz="2000" dirty="0">
              <a:solidFill>
                <a:schemeClr val="bg1"/>
              </a:solidFill>
            </a:endParaRPr>
          </a:p>
          <a:p>
            <a:r>
              <a:rPr lang="de-DE" sz="2800" dirty="0">
                <a:solidFill>
                  <a:schemeClr val="bg1"/>
                </a:solidFill>
              </a:rPr>
              <a:t>Dann wird Gott jeden so loben, wie er es verdient hat.</a:t>
            </a:r>
          </a:p>
        </p:txBody>
      </p:sp>
    </p:spTree>
    <p:extLst>
      <p:ext uri="{BB962C8B-B14F-4D97-AF65-F5344CB8AC3E}">
        <p14:creationId xmlns:p14="http://schemas.microsoft.com/office/powerpoint/2010/main" val="13872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1691680" y="5013176"/>
            <a:ext cx="845332" cy="845332"/>
          </a:xfrm>
          <a:prstGeom prst="rect">
            <a:avLst/>
          </a:prstGeom>
        </p:spPr>
      </p:pic>
      <p:pic>
        <p:nvPicPr>
          <p:cNvPr id="3" name="Grafik 2">
            <a:extLst>
              <a:ext uri="{FF2B5EF4-FFF2-40B4-BE49-F238E27FC236}">
                <a16:creationId xmlns:a16="http://schemas.microsoft.com/office/drawing/2014/main" id="{419CDB35-1385-0D45-BC41-E59D9A8F0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668202"/>
            <a:ext cx="2990023" cy="4991818"/>
          </a:xfrm>
          <a:prstGeom prst="rect">
            <a:avLst/>
          </a:prstGeom>
        </p:spPr>
      </p:pic>
    </p:spTree>
    <p:extLst>
      <p:ext uri="{BB962C8B-B14F-4D97-AF65-F5344CB8AC3E}">
        <p14:creationId xmlns:p14="http://schemas.microsoft.com/office/powerpoint/2010/main" val="336273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pic>
        <p:nvPicPr>
          <p:cNvPr id="2" name="Grafik 1">
            <a:extLst>
              <a:ext uri="{FF2B5EF4-FFF2-40B4-BE49-F238E27FC236}">
                <a16:creationId xmlns:a16="http://schemas.microsoft.com/office/drawing/2014/main" id="{D77998EA-2788-FB4F-B1E7-6F3524B1177E}"/>
              </a:ext>
            </a:extLst>
          </p:cNvPr>
          <p:cNvPicPr>
            <a:picLocks noChangeAspect="1"/>
          </p:cNvPicPr>
          <p:nvPr/>
        </p:nvPicPr>
        <p:blipFill>
          <a:blip r:embed="rId2"/>
          <a:stretch>
            <a:fillRect/>
          </a:stretch>
        </p:blipFill>
        <p:spPr>
          <a:xfrm>
            <a:off x="395536" y="1628800"/>
            <a:ext cx="3924436" cy="3924436"/>
          </a:xfrm>
          <a:prstGeom prst="rect">
            <a:avLst/>
          </a:prstGeom>
        </p:spPr>
      </p:pic>
      <p:sp>
        <p:nvSpPr>
          <p:cNvPr id="4" name="Textfeld 3">
            <a:extLst>
              <a:ext uri="{FF2B5EF4-FFF2-40B4-BE49-F238E27FC236}">
                <a16:creationId xmlns:a16="http://schemas.microsoft.com/office/drawing/2014/main" id="{F572319A-2B0D-4B4B-8A6D-858EB2DD5701}"/>
              </a:ext>
            </a:extLst>
          </p:cNvPr>
          <p:cNvSpPr txBox="1"/>
          <p:nvPr/>
        </p:nvSpPr>
        <p:spPr>
          <a:xfrm>
            <a:off x="4735165" y="2492896"/>
            <a:ext cx="4248472" cy="2862322"/>
          </a:xfrm>
          <a:prstGeom prst="rect">
            <a:avLst/>
          </a:prstGeom>
          <a:noFill/>
        </p:spPr>
        <p:txBody>
          <a:bodyPr wrap="square" rtlCol="0">
            <a:spAutoFit/>
          </a:bodyPr>
          <a:lstStyle/>
          <a:p>
            <a:endParaRPr lang="de-DE" sz="2000" dirty="0">
              <a:solidFill>
                <a:schemeClr val="bg1"/>
              </a:solidFill>
            </a:endParaRPr>
          </a:p>
          <a:p>
            <a:r>
              <a:rPr lang="de-DE" sz="16000" dirty="0">
                <a:solidFill>
                  <a:schemeClr val="bg1"/>
                </a:solidFill>
                <a:latin typeface="Brush Script MT" panose="03060802040406070304" pitchFamily="66" charset="-122"/>
                <a:ea typeface="Brush Script MT" panose="03060802040406070304" pitchFamily="66" charset="-122"/>
                <a:cs typeface="Brush Script MT" panose="03060802040406070304" pitchFamily="66" charset="-122"/>
              </a:rPr>
              <a:t>Jesus</a:t>
            </a:r>
          </a:p>
        </p:txBody>
      </p:sp>
    </p:spTree>
    <p:extLst>
      <p:ext uri="{BB962C8B-B14F-4D97-AF65-F5344CB8AC3E}">
        <p14:creationId xmlns:p14="http://schemas.microsoft.com/office/powerpoint/2010/main" val="32571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endParaRPr lang="de-DE" sz="6600" b="1" dirty="0">
              <a:latin typeface="Brush Script MT" panose="03060802040406070304" pitchFamily="66" charset="-122"/>
              <a:ea typeface="Brush Script MT" panose="03060802040406070304" pitchFamily="66" charset="-122"/>
              <a:cs typeface="Brush Script MT" panose="03060802040406070304" pitchFamily="66" charset="-122"/>
            </a:endParaRPr>
          </a:p>
        </p:txBody>
      </p:sp>
      <p:pic>
        <p:nvPicPr>
          <p:cNvPr id="2" name="Grafik 1">
            <a:extLst>
              <a:ext uri="{FF2B5EF4-FFF2-40B4-BE49-F238E27FC236}">
                <a16:creationId xmlns:a16="http://schemas.microsoft.com/office/drawing/2014/main" id="{D77998EA-2788-FB4F-B1E7-6F3524B1177E}"/>
              </a:ext>
            </a:extLst>
          </p:cNvPr>
          <p:cNvPicPr>
            <a:picLocks noChangeAspect="1"/>
          </p:cNvPicPr>
          <p:nvPr/>
        </p:nvPicPr>
        <p:blipFill>
          <a:blip r:embed="rId2"/>
          <a:stretch>
            <a:fillRect/>
          </a:stretch>
        </p:blipFill>
        <p:spPr>
          <a:xfrm>
            <a:off x="2267744" y="1880828"/>
            <a:ext cx="3924436" cy="3924436"/>
          </a:xfrm>
          <a:prstGeom prst="rect">
            <a:avLst/>
          </a:prstGeom>
        </p:spPr>
      </p:pic>
    </p:spTree>
    <p:extLst>
      <p:ext uri="{BB962C8B-B14F-4D97-AF65-F5344CB8AC3E}">
        <p14:creationId xmlns:p14="http://schemas.microsoft.com/office/powerpoint/2010/main" val="279054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3" name="Textfeld 2">
            <a:extLst>
              <a:ext uri="{FF2B5EF4-FFF2-40B4-BE49-F238E27FC236}">
                <a16:creationId xmlns:a16="http://schemas.microsoft.com/office/drawing/2014/main" id="{991FE6F3-9859-064F-AEFE-E506D7FF0654}"/>
              </a:ext>
            </a:extLst>
          </p:cNvPr>
          <p:cNvSpPr txBox="1"/>
          <p:nvPr/>
        </p:nvSpPr>
        <p:spPr>
          <a:xfrm>
            <a:off x="467543" y="2564904"/>
            <a:ext cx="8208913" cy="3416320"/>
          </a:xfrm>
          <a:prstGeom prst="rect">
            <a:avLst/>
          </a:prstGeom>
          <a:noFill/>
        </p:spPr>
        <p:txBody>
          <a:bodyPr wrap="square" rtlCol="0">
            <a:spAutoFit/>
          </a:bodyPr>
          <a:lstStyle/>
          <a:p>
            <a:pPr marL="457200" indent="-457200">
              <a:buFont typeface="+mj-lt"/>
              <a:buAutoNum type="arabicParenR"/>
            </a:pPr>
            <a:r>
              <a:rPr lang="de-DE" sz="2400" dirty="0">
                <a:solidFill>
                  <a:schemeClr val="bg1"/>
                </a:solidFill>
                <a:latin typeface="Times New Roman" panose="02020603050405020304" pitchFamily="18" charset="0"/>
                <a:cs typeface="Times New Roman" panose="02020603050405020304" pitchFamily="18" charset="0"/>
              </a:rPr>
              <a:t>Der Verfasser des Buches ist nicht Salomo</a:t>
            </a:r>
            <a:br>
              <a:rPr lang="de-DE" sz="2400" dirty="0">
                <a:solidFill>
                  <a:schemeClr val="bg1"/>
                </a:solidFill>
                <a:latin typeface="Times New Roman" panose="02020603050405020304" pitchFamily="18" charset="0"/>
                <a:cs typeface="Times New Roman" panose="02020603050405020304" pitchFamily="18" charset="0"/>
              </a:rPr>
            </a:br>
            <a:r>
              <a:rPr lang="de-DE" sz="2400" dirty="0">
                <a:solidFill>
                  <a:schemeClr val="bg1"/>
                </a:solidFill>
                <a:latin typeface="Times New Roman" panose="02020603050405020304" pitchFamily="18" charset="0"/>
                <a:cs typeface="Times New Roman" panose="02020603050405020304" pitchFamily="18" charset="0"/>
              </a:rPr>
              <a:t>(der Sohn Davids, der den Tempel erbaut hat).</a:t>
            </a:r>
            <a:br>
              <a:rPr lang="de-DE" sz="2400" dirty="0">
                <a:solidFill>
                  <a:schemeClr val="bg1"/>
                </a:solidFill>
                <a:latin typeface="Times New Roman" panose="02020603050405020304" pitchFamily="18" charset="0"/>
                <a:cs typeface="Times New Roman" panose="02020603050405020304" pitchFamily="18" charset="0"/>
              </a:rPr>
            </a:br>
            <a:endParaRPr lang="de-DE" sz="24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400" dirty="0">
                <a:solidFill>
                  <a:schemeClr val="bg1"/>
                </a:solidFill>
                <a:latin typeface="Times New Roman" panose="02020603050405020304" pitchFamily="18" charset="0"/>
                <a:cs typeface="Times New Roman" panose="02020603050405020304" pitchFamily="18" charset="0"/>
              </a:rPr>
              <a:t>Das Buch entstand auch sehr viel später.</a:t>
            </a:r>
          </a:p>
          <a:p>
            <a:pPr marL="457200" indent="-457200">
              <a:buFont typeface="+mj-lt"/>
              <a:buAutoNum type="arabicParenR"/>
            </a:pPr>
            <a:endParaRPr lang="de-DE" sz="24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400" dirty="0">
                <a:solidFill>
                  <a:schemeClr val="bg1"/>
                </a:solidFill>
                <a:latin typeface="Times New Roman" panose="02020603050405020304" pitchFamily="18" charset="0"/>
                <a:cs typeface="Times New Roman" panose="02020603050405020304" pitchFamily="18" charset="0"/>
              </a:rPr>
              <a:t>Der Verfasser setzt sich sehr stark mit der Sinn der Weisheit</a:t>
            </a:r>
            <a:br>
              <a:rPr lang="de-DE" sz="2400" dirty="0">
                <a:solidFill>
                  <a:schemeClr val="bg1"/>
                </a:solidFill>
                <a:latin typeface="Times New Roman" panose="02020603050405020304" pitchFamily="18" charset="0"/>
                <a:cs typeface="Times New Roman" panose="02020603050405020304" pitchFamily="18" charset="0"/>
              </a:rPr>
            </a:br>
            <a:r>
              <a:rPr lang="de-DE" sz="2400" dirty="0">
                <a:solidFill>
                  <a:schemeClr val="bg1"/>
                </a:solidFill>
                <a:latin typeface="Times New Roman" panose="02020603050405020304" pitchFamily="18" charset="0"/>
                <a:cs typeface="Times New Roman" panose="02020603050405020304" pitchFamily="18" charset="0"/>
              </a:rPr>
              <a:t>und dem Handeln des Einzelnen (Gerechtigkeit) und dem Zusammenhang zum eigenen Geschick und dem Weltenlauf auseinander.</a:t>
            </a:r>
            <a:endParaRPr lang="de-DE" sz="2400" dirty="0">
              <a:solidFill>
                <a:schemeClr val="bg1"/>
              </a:solidFill>
            </a:endParaRP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1916832"/>
            <a:ext cx="8208913" cy="461665"/>
          </a:xfrm>
          <a:prstGeom prst="rect">
            <a:avLst/>
          </a:prstGeom>
          <a:noFill/>
        </p:spPr>
        <p:txBody>
          <a:bodyPr wrap="square" rtlCol="0">
            <a:spAutoFit/>
          </a:bodyPr>
          <a:lstStyle/>
          <a:p>
            <a:r>
              <a:rPr lang="de-DE" sz="2400" dirty="0">
                <a:solidFill>
                  <a:schemeClr val="bg1"/>
                </a:solidFill>
              </a:rPr>
              <a:t>Kurzer (ganz ganz kurzer) Überblick zu: Der Prediger Salomo</a:t>
            </a:r>
          </a:p>
        </p:txBody>
      </p:sp>
      <p:pic>
        <p:nvPicPr>
          <p:cNvPr id="7" name="Grafik 6">
            <a:extLst>
              <a:ext uri="{FF2B5EF4-FFF2-40B4-BE49-F238E27FC236}">
                <a16:creationId xmlns:a16="http://schemas.microsoft.com/office/drawing/2014/main" id="{CABC0505-0719-EF4F-9101-49B70DAE252D}"/>
              </a:ext>
            </a:extLst>
          </p:cNvPr>
          <p:cNvPicPr>
            <a:picLocks noChangeAspect="1"/>
          </p:cNvPicPr>
          <p:nvPr/>
        </p:nvPicPr>
        <p:blipFill>
          <a:blip r:embed="rId2"/>
          <a:stretch>
            <a:fillRect/>
          </a:stretch>
        </p:blipFill>
        <p:spPr>
          <a:xfrm>
            <a:off x="7380312" y="3068960"/>
            <a:ext cx="845332" cy="845332"/>
          </a:xfrm>
          <a:prstGeom prst="rect">
            <a:avLst/>
          </a:prstGeom>
        </p:spPr>
      </p:pic>
    </p:spTree>
    <p:extLst>
      <p:ext uri="{BB962C8B-B14F-4D97-AF65-F5344CB8AC3E}">
        <p14:creationId xmlns:p14="http://schemas.microsoft.com/office/powerpoint/2010/main" val="8136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1796623"/>
            <a:ext cx="8208913" cy="461665"/>
          </a:xfrm>
          <a:prstGeom prst="rect">
            <a:avLst/>
          </a:prstGeom>
          <a:noFill/>
        </p:spPr>
        <p:txBody>
          <a:bodyPr wrap="square" rtlCol="0">
            <a:spAutoFit/>
          </a:bodyPr>
          <a:lstStyle/>
          <a:p>
            <a:r>
              <a:rPr lang="de-DE" sz="2400" dirty="0">
                <a:solidFill>
                  <a:schemeClr val="bg1"/>
                </a:solidFill>
              </a:rPr>
              <a:t>Die Weisheit vor </a:t>
            </a:r>
            <a:r>
              <a:rPr lang="de-DE" sz="2400" dirty="0" err="1">
                <a:solidFill>
                  <a:schemeClr val="bg1"/>
                </a:solidFill>
              </a:rPr>
              <a:t>Kohelet</a:t>
            </a:r>
            <a:r>
              <a:rPr lang="de-DE" sz="2400" dirty="0">
                <a:solidFill>
                  <a:schemeClr val="bg1"/>
                </a:solidFill>
              </a:rPr>
              <a:t>:</a:t>
            </a:r>
          </a:p>
        </p:txBody>
      </p:sp>
      <p:pic>
        <p:nvPicPr>
          <p:cNvPr id="7" name="Grafik 6">
            <a:extLst>
              <a:ext uri="{FF2B5EF4-FFF2-40B4-BE49-F238E27FC236}">
                <a16:creationId xmlns:a16="http://schemas.microsoft.com/office/drawing/2014/main" id="{CABC0505-0719-EF4F-9101-49B70DAE252D}"/>
              </a:ext>
            </a:extLst>
          </p:cNvPr>
          <p:cNvPicPr>
            <a:picLocks noChangeAspect="1"/>
          </p:cNvPicPr>
          <p:nvPr/>
        </p:nvPicPr>
        <p:blipFill>
          <a:blip r:embed="rId2"/>
          <a:stretch>
            <a:fillRect/>
          </a:stretch>
        </p:blipFill>
        <p:spPr>
          <a:xfrm>
            <a:off x="444034" y="4287759"/>
            <a:ext cx="845332" cy="845332"/>
          </a:xfrm>
          <a:prstGeom prst="rect">
            <a:avLst/>
          </a:prstGeom>
        </p:spPr>
      </p:pic>
      <p:sp>
        <p:nvSpPr>
          <p:cNvPr id="6" name="Textfeld 5">
            <a:extLst>
              <a:ext uri="{FF2B5EF4-FFF2-40B4-BE49-F238E27FC236}">
                <a16:creationId xmlns:a16="http://schemas.microsoft.com/office/drawing/2014/main" id="{FB9530A2-B806-2440-A278-39B7BF87287D}"/>
              </a:ext>
            </a:extLst>
          </p:cNvPr>
          <p:cNvSpPr txBox="1"/>
          <p:nvPr/>
        </p:nvSpPr>
        <p:spPr>
          <a:xfrm>
            <a:off x="1547663" y="4080620"/>
            <a:ext cx="7488833" cy="461665"/>
          </a:xfrm>
          <a:prstGeom prst="rect">
            <a:avLst/>
          </a:prstGeom>
          <a:noFill/>
        </p:spPr>
        <p:txBody>
          <a:bodyPr wrap="square" rtlCol="0">
            <a:spAutoFit/>
          </a:bodyPr>
          <a:lstStyle/>
          <a:p>
            <a:r>
              <a:rPr lang="de-DE" sz="2400" dirty="0">
                <a:solidFill>
                  <a:schemeClr val="bg1"/>
                </a:solidFill>
              </a:rPr>
              <a:t>Die Krise des </a:t>
            </a:r>
            <a:r>
              <a:rPr lang="de-DE" sz="2400" dirty="0" err="1">
                <a:solidFill>
                  <a:schemeClr val="bg1"/>
                </a:solidFill>
              </a:rPr>
              <a:t>Kohelet</a:t>
            </a:r>
            <a:r>
              <a:rPr lang="de-DE" sz="2400" dirty="0">
                <a:solidFill>
                  <a:schemeClr val="bg1"/>
                </a:solidFill>
              </a:rPr>
              <a:t>:</a:t>
            </a:r>
          </a:p>
        </p:txBody>
      </p:sp>
      <p:sp>
        <p:nvSpPr>
          <p:cNvPr id="8" name="Textfeld 7">
            <a:extLst>
              <a:ext uri="{FF2B5EF4-FFF2-40B4-BE49-F238E27FC236}">
                <a16:creationId xmlns:a16="http://schemas.microsoft.com/office/drawing/2014/main" id="{C4919E53-D83C-0C4D-96E6-11DD968A32B4}"/>
              </a:ext>
            </a:extLst>
          </p:cNvPr>
          <p:cNvSpPr txBox="1"/>
          <p:nvPr/>
        </p:nvSpPr>
        <p:spPr>
          <a:xfrm>
            <a:off x="467543" y="2300679"/>
            <a:ext cx="8208913" cy="1200329"/>
          </a:xfrm>
          <a:prstGeom prst="rect">
            <a:avLst/>
          </a:prstGeom>
          <a:noFill/>
        </p:spPr>
        <p:txBody>
          <a:bodyPr wrap="square" rtlCol="0">
            <a:spAutoFit/>
          </a:bodyPr>
          <a:lstStyle/>
          <a:p>
            <a:r>
              <a:rPr lang="de-DE" sz="2400" dirty="0">
                <a:solidFill>
                  <a:schemeClr val="bg1"/>
                </a:solidFill>
              </a:rPr>
              <a:t>Halte dich an Gottes Gebote, handle vernünftig und dir wird</a:t>
            </a:r>
          </a:p>
          <a:p>
            <a:r>
              <a:rPr lang="de-DE" sz="2400" dirty="0">
                <a:solidFill>
                  <a:schemeClr val="bg1"/>
                </a:solidFill>
              </a:rPr>
              <a:t>ein sinnvolles, langes und gesegnetes Leben beschert.</a:t>
            </a:r>
          </a:p>
          <a:p>
            <a:r>
              <a:rPr lang="de-DE" sz="2400" dirty="0">
                <a:solidFill>
                  <a:schemeClr val="bg1"/>
                </a:solidFill>
              </a:rPr>
              <a:t>Tust du es nicht, rennst Du in Dein Verderben.</a:t>
            </a:r>
          </a:p>
        </p:txBody>
      </p:sp>
      <p:sp>
        <p:nvSpPr>
          <p:cNvPr id="9" name="Textfeld 8">
            <a:extLst>
              <a:ext uri="{FF2B5EF4-FFF2-40B4-BE49-F238E27FC236}">
                <a16:creationId xmlns:a16="http://schemas.microsoft.com/office/drawing/2014/main" id="{952978FF-14AA-6C4D-B05D-9BD57C84285E}"/>
              </a:ext>
            </a:extLst>
          </p:cNvPr>
          <p:cNvSpPr txBox="1"/>
          <p:nvPr/>
        </p:nvSpPr>
        <p:spPr>
          <a:xfrm>
            <a:off x="1547663" y="4532927"/>
            <a:ext cx="7488833" cy="1200329"/>
          </a:xfrm>
          <a:prstGeom prst="rect">
            <a:avLst/>
          </a:prstGeom>
          <a:noFill/>
        </p:spPr>
        <p:txBody>
          <a:bodyPr wrap="square" rtlCol="0">
            <a:spAutoFit/>
          </a:bodyPr>
          <a:lstStyle/>
          <a:p>
            <a:r>
              <a:rPr lang="de-DE" sz="2400" dirty="0">
                <a:solidFill>
                  <a:schemeClr val="bg1"/>
                </a:solidFill>
              </a:rPr>
              <a:t>Er beobachtet, dass es oft nicht so ist.</a:t>
            </a:r>
          </a:p>
          <a:p>
            <a:r>
              <a:rPr lang="de-DE" sz="2400" dirty="0">
                <a:solidFill>
                  <a:schemeClr val="bg1"/>
                </a:solidFill>
              </a:rPr>
              <a:t>Er probiert vieles aus.</a:t>
            </a:r>
          </a:p>
          <a:p>
            <a:r>
              <a:rPr lang="de-DE" sz="2400" dirty="0">
                <a:solidFill>
                  <a:schemeClr val="bg1"/>
                </a:solidFill>
              </a:rPr>
              <a:t>Ergebnis: Es ist alles sinnlos. Wie das Haschen nach Wind!</a:t>
            </a:r>
          </a:p>
        </p:txBody>
      </p:sp>
    </p:spTree>
    <p:extLst>
      <p:ext uri="{BB962C8B-B14F-4D97-AF65-F5344CB8AC3E}">
        <p14:creationId xmlns:p14="http://schemas.microsoft.com/office/powerpoint/2010/main" val="27610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2881967"/>
            <a:ext cx="8208913" cy="461665"/>
          </a:xfrm>
          <a:prstGeom prst="rect">
            <a:avLst/>
          </a:prstGeom>
          <a:noFill/>
        </p:spPr>
        <p:txBody>
          <a:bodyPr wrap="square" rtlCol="0">
            <a:spAutoFit/>
          </a:bodyPr>
          <a:lstStyle/>
          <a:p>
            <a:r>
              <a:rPr lang="de-DE" sz="2400" dirty="0" err="1">
                <a:solidFill>
                  <a:schemeClr val="bg1"/>
                </a:solidFill>
              </a:rPr>
              <a:t>Kohelet</a:t>
            </a:r>
            <a:r>
              <a:rPr lang="de-DE" sz="2400" dirty="0">
                <a:solidFill>
                  <a:schemeClr val="bg1"/>
                </a:solidFill>
              </a:rPr>
              <a:t>: zieht zwei wesentliche Schlüsse daraus:</a:t>
            </a:r>
          </a:p>
        </p:txBody>
      </p:sp>
      <p:pic>
        <p:nvPicPr>
          <p:cNvPr id="7" name="Grafik 6">
            <a:extLst>
              <a:ext uri="{FF2B5EF4-FFF2-40B4-BE49-F238E27FC236}">
                <a16:creationId xmlns:a16="http://schemas.microsoft.com/office/drawing/2014/main" id="{CABC0505-0719-EF4F-9101-49B70DAE252D}"/>
              </a:ext>
            </a:extLst>
          </p:cNvPr>
          <p:cNvPicPr>
            <a:picLocks noChangeAspect="1"/>
          </p:cNvPicPr>
          <p:nvPr/>
        </p:nvPicPr>
        <p:blipFill>
          <a:blip r:embed="rId2"/>
          <a:stretch>
            <a:fillRect/>
          </a:stretch>
        </p:blipFill>
        <p:spPr>
          <a:xfrm>
            <a:off x="755576" y="1722184"/>
            <a:ext cx="845332" cy="845332"/>
          </a:xfrm>
          <a:prstGeom prst="rect">
            <a:avLst/>
          </a:prstGeom>
        </p:spPr>
      </p:pic>
      <p:sp>
        <p:nvSpPr>
          <p:cNvPr id="8" name="Textfeld 7">
            <a:extLst>
              <a:ext uri="{FF2B5EF4-FFF2-40B4-BE49-F238E27FC236}">
                <a16:creationId xmlns:a16="http://schemas.microsoft.com/office/drawing/2014/main" id="{C4919E53-D83C-0C4D-96E6-11DD968A32B4}"/>
              </a:ext>
            </a:extLst>
          </p:cNvPr>
          <p:cNvSpPr txBox="1"/>
          <p:nvPr/>
        </p:nvSpPr>
        <p:spPr>
          <a:xfrm>
            <a:off x="467543" y="3434224"/>
            <a:ext cx="8208913" cy="2308324"/>
          </a:xfrm>
          <a:prstGeom prst="rect">
            <a:avLst/>
          </a:prstGeom>
          <a:noFill/>
        </p:spPr>
        <p:txBody>
          <a:bodyPr wrap="square" rtlCol="0">
            <a:spAutoFit/>
          </a:bodyPr>
          <a:lstStyle/>
          <a:p>
            <a:pPr marL="342900" indent="-342900">
              <a:buFont typeface="Arial" panose="020B0604020202020204" pitchFamily="34" charset="0"/>
              <a:buChar char="•"/>
            </a:pPr>
            <a:r>
              <a:rPr lang="de-DE" sz="1600" dirty="0">
                <a:solidFill>
                  <a:schemeClr val="bg1"/>
                </a:solidFill>
              </a:rPr>
              <a:t>5.17</a:t>
            </a:r>
            <a:r>
              <a:rPr lang="de-DE" sz="2400" dirty="0">
                <a:solidFill>
                  <a:schemeClr val="bg1"/>
                </a:solidFill>
              </a:rPr>
              <a:t> Eines habe ich begriffen: Das größte Glück genießt ein Mensch in dem kurzen Leben, das Gott ihm gibt, wenn er isst und trinkt und es sich gut gehen lässt bei aller Mühe. Das ist sein einziger Lohn.</a:t>
            </a:r>
            <a:br>
              <a:rPr lang="de-DE" sz="2400" dirty="0">
                <a:solidFill>
                  <a:schemeClr val="bg1"/>
                </a:solidFill>
              </a:rPr>
            </a:br>
            <a:r>
              <a:rPr lang="de-DE" sz="1600" dirty="0">
                <a:solidFill>
                  <a:schemeClr val="bg1"/>
                </a:solidFill>
              </a:rPr>
              <a:t>5.18</a:t>
            </a:r>
            <a:r>
              <a:rPr lang="de-DE" sz="2400" dirty="0">
                <a:solidFill>
                  <a:schemeClr val="bg1"/>
                </a:solidFill>
              </a:rPr>
              <a:t> … Denn das ist ein Geschenk Gottes.</a:t>
            </a:r>
          </a:p>
          <a:p>
            <a:pPr marL="342900" indent="-342900">
              <a:buFont typeface="Arial" panose="020B0604020202020204" pitchFamily="34" charset="0"/>
              <a:buChar char="•"/>
            </a:pPr>
            <a:r>
              <a:rPr lang="de-DE" sz="2400" dirty="0">
                <a:solidFill>
                  <a:schemeClr val="bg1"/>
                </a:solidFill>
              </a:rPr>
              <a:t>und unseren Predigttext: 7. 15 – 18:</a:t>
            </a:r>
          </a:p>
        </p:txBody>
      </p:sp>
    </p:spTree>
    <p:extLst>
      <p:ext uri="{BB962C8B-B14F-4D97-AF65-F5344CB8AC3E}">
        <p14:creationId xmlns:p14="http://schemas.microsoft.com/office/powerpoint/2010/main" val="15357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1916832"/>
            <a:ext cx="8208913" cy="4154984"/>
          </a:xfrm>
          <a:prstGeom prst="rect">
            <a:avLst/>
          </a:prstGeom>
          <a:noFill/>
        </p:spPr>
        <p:txBody>
          <a:bodyPr wrap="square" rtlCol="0">
            <a:spAutoFit/>
          </a:bodyPr>
          <a:lstStyle/>
          <a:p>
            <a:r>
              <a:rPr lang="de-DE" sz="1600" dirty="0">
                <a:solidFill>
                  <a:schemeClr val="bg1"/>
                </a:solidFill>
              </a:rPr>
              <a:t>15</a:t>
            </a:r>
            <a:r>
              <a:rPr lang="de-DE" sz="2400" dirty="0">
                <a:solidFill>
                  <a:schemeClr val="bg1"/>
                </a:solidFill>
              </a:rPr>
              <a:t> In meinem vergänglichen Leben habe ich viel gesehen: Manch einer richtet sich nach Gottes Geboten und kommt trotzdem um; ein anderer will von Gott nichts wissen, aber er genießt ein langes Leben.</a:t>
            </a:r>
          </a:p>
          <a:p>
            <a:r>
              <a:rPr lang="de-DE" sz="1600" dirty="0">
                <a:solidFill>
                  <a:schemeClr val="bg1"/>
                </a:solidFill>
              </a:rPr>
              <a:t>16</a:t>
            </a:r>
            <a:r>
              <a:rPr lang="de-DE" sz="2400" dirty="0">
                <a:solidFill>
                  <a:schemeClr val="bg1"/>
                </a:solidFill>
              </a:rPr>
              <a:t> Sei nicht allzu fromm und übertreib es nicht mit deiner Weisheit! Warum willst du dich selbst zugrunde richten? </a:t>
            </a:r>
          </a:p>
          <a:p>
            <a:r>
              <a:rPr lang="de-DE" sz="1600" dirty="0">
                <a:solidFill>
                  <a:schemeClr val="bg1"/>
                </a:solidFill>
              </a:rPr>
              <a:t>17</a:t>
            </a:r>
            <a:r>
              <a:rPr lang="de-DE" sz="2400" dirty="0">
                <a:solidFill>
                  <a:schemeClr val="bg1"/>
                </a:solidFill>
              </a:rPr>
              <a:t> Sei aber auch nicht gewissenlos und unvernünftig! Warum willst du sterben, bevor deine Zeit gekommen ist? </a:t>
            </a:r>
          </a:p>
          <a:p>
            <a:r>
              <a:rPr lang="de-DE" sz="1600" dirty="0">
                <a:solidFill>
                  <a:schemeClr val="bg1"/>
                </a:solidFill>
              </a:rPr>
              <a:t>18 </a:t>
            </a:r>
            <a:r>
              <a:rPr lang="de-DE" sz="2400" dirty="0">
                <a:solidFill>
                  <a:schemeClr val="bg1"/>
                </a:solidFill>
              </a:rPr>
              <a:t>Es ist gut, wenn du dich an beides hältst und die Extreme vermeidest. Wer Ehrfurcht vor Gott hat, der findet den richtigen Weg. </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7596336" y="5805264"/>
            <a:ext cx="845332" cy="845332"/>
          </a:xfrm>
          <a:prstGeom prst="rect">
            <a:avLst/>
          </a:prstGeom>
        </p:spPr>
      </p:pic>
    </p:spTree>
    <p:extLst>
      <p:ext uri="{BB962C8B-B14F-4D97-AF65-F5344CB8AC3E}">
        <p14:creationId xmlns:p14="http://schemas.microsoft.com/office/powerpoint/2010/main" val="5472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1115616" y="3006334"/>
            <a:ext cx="845332" cy="845332"/>
          </a:xfrm>
          <a:prstGeom prst="rect">
            <a:avLst/>
          </a:prstGeom>
        </p:spPr>
      </p:pic>
      <p:pic>
        <p:nvPicPr>
          <p:cNvPr id="3" name="Grafik 2" descr="Ein Bild, das Text, Buch enthält.&#10;&#10;Automatisch generierte Beschreibung">
            <a:extLst>
              <a:ext uri="{FF2B5EF4-FFF2-40B4-BE49-F238E27FC236}">
                <a16:creationId xmlns:a16="http://schemas.microsoft.com/office/drawing/2014/main" id="{B10F19F3-920F-3548-9CB0-5193E466E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864986"/>
            <a:ext cx="4104456" cy="3776099"/>
          </a:xfrm>
          <a:prstGeom prst="rect">
            <a:avLst/>
          </a:prstGeom>
        </p:spPr>
      </p:pic>
    </p:spTree>
    <p:extLst>
      <p:ext uri="{BB962C8B-B14F-4D97-AF65-F5344CB8AC3E}">
        <p14:creationId xmlns:p14="http://schemas.microsoft.com/office/powerpoint/2010/main" val="260533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755576" y="2723436"/>
            <a:ext cx="7632848" cy="1569660"/>
          </a:xfrm>
          <a:prstGeom prst="rect">
            <a:avLst/>
          </a:prstGeom>
          <a:noFill/>
        </p:spPr>
        <p:txBody>
          <a:bodyPr wrap="square" rtlCol="0">
            <a:spAutoFit/>
          </a:bodyPr>
          <a:lstStyle/>
          <a:p>
            <a:pPr marL="342900" lvl="0" indent="-342900">
              <a:buFont typeface="Arial" panose="020B0604020202020204" pitchFamily="34" charset="0"/>
              <a:buChar char="•"/>
            </a:pPr>
            <a:r>
              <a:rPr lang="de-DE" sz="3200" dirty="0">
                <a:solidFill>
                  <a:schemeClr val="bg1"/>
                </a:solidFill>
              </a:rPr>
              <a:t>kein Bild ist eine exakte Kopie des Originals</a:t>
            </a:r>
            <a:br>
              <a:rPr lang="de-DE" sz="3200" dirty="0">
                <a:solidFill>
                  <a:schemeClr val="bg1"/>
                </a:solidFill>
              </a:rPr>
            </a:br>
            <a:endParaRPr lang="de-DE" sz="3200" dirty="0">
              <a:solidFill>
                <a:schemeClr val="bg1"/>
              </a:solidFill>
            </a:endParaRPr>
          </a:p>
          <a:p>
            <a:pPr marL="342900" indent="-342900">
              <a:buFont typeface="Arial" panose="020B0604020202020204" pitchFamily="34" charset="0"/>
              <a:buChar char="•"/>
            </a:pPr>
            <a:r>
              <a:rPr lang="de-DE" sz="3200" dirty="0">
                <a:solidFill>
                  <a:schemeClr val="bg1"/>
                </a:solidFill>
              </a:rPr>
              <a:t>jedes Bild wird etwas anders aussehen</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7535588" y="1733466"/>
            <a:ext cx="845332" cy="845332"/>
          </a:xfrm>
          <a:prstGeom prst="rect">
            <a:avLst/>
          </a:prstGeom>
        </p:spPr>
      </p:pic>
    </p:spTree>
    <p:extLst>
      <p:ext uri="{BB962C8B-B14F-4D97-AF65-F5344CB8AC3E}">
        <p14:creationId xmlns:p14="http://schemas.microsoft.com/office/powerpoint/2010/main" val="395528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FFCFFD9D-E72D-C349-A266-F9387CF2864E}"/>
              </a:ext>
            </a:extLst>
          </p:cNvPr>
          <p:cNvSpPr txBox="1">
            <a:spLocks/>
          </p:cNvSpPr>
          <p:nvPr/>
        </p:nvSpPr>
        <p:spPr>
          <a:xfrm>
            <a:off x="-254830" y="548680"/>
            <a:ext cx="9653660" cy="1152128"/>
          </a:xfrm>
          <a:prstGeom prst="rect">
            <a:avLst/>
          </a:prstGeom>
          <a:effectLst>
            <a:outerShdw dist="38100" dir="2700000" algn="tl" rotWithShape="0">
              <a:prstClr val="black"/>
            </a:outerShdw>
          </a:effectLst>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0" kern="1200">
                <a:solidFill>
                  <a:schemeClr val="bg1"/>
                </a:solidFill>
                <a:latin typeface="Love Moment" panose="00000508070000020004" pitchFamily="50"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6600" b="1" dirty="0">
                <a:latin typeface="Brush Script MT" panose="03060802040406070304" pitchFamily="66" charset="-122"/>
                <a:ea typeface="Brush Script MT" panose="03060802040406070304" pitchFamily="66" charset="-122"/>
                <a:cs typeface="Brush Script MT" panose="03060802040406070304" pitchFamily="66" charset="-122"/>
              </a:rPr>
              <a:t>Der Weisheit letzter Schluss</a:t>
            </a:r>
          </a:p>
        </p:txBody>
      </p:sp>
      <p:sp>
        <p:nvSpPr>
          <p:cNvPr id="4" name="Textfeld 3">
            <a:extLst>
              <a:ext uri="{FF2B5EF4-FFF2-40B4-BE49-F238E27FC236}">
                <a16:creationId xmlns:a16="http://schemas.microsoft.com/office/drawing/2014/main" id="{8E88A53F-9EA8-DA4F-9161-591D5AFE528D}"/>
              </a:ext>
            </a:extLst>
          </p:cNvPr>
          <p:cNvSpPr txBox="1"/>
          <p:nvPr/>
        </p:nvSpPr>
        <p:spPr>
          <a:xfrm>
            <a:off x="467543" y="1916832"/>
            <a:ext cx="8208913" cy="3847207"/>
          </a:xfrm>
          <a:prstGeom prst="rect">
            <a:avLst/>
          </a:prstGeom>
          <a:noFill/>
        </p:spPr>
        <p:txBody>
          <a:bodyPr wrap="square" rtlCol="0">
            <a:spAutoFit/>
          </a:bodyPr>
          <a:lstStyle/>
          <a:p>
            <a:r>
              <a:rPr lang="de-DE" sz="2400" dirty="0">
                <a:solidFill>
                  <a:schemeClr val="bg1"/>
                </a:solidFill>
              </a:rPr>
              <a:t>1. Kor. 4. 1-5:</a:t>
            </a:r>
          </a:p>
          <a:p>
            <a:r>
              <a:rPr lang="de-DE" sz="2000" dirty="0">
                <a:solidFill>
                  <a:schemeClr val="bg1"/>
                </a:solidFill>
              </a:rPr>
              <a:t>1 Seht in uns also Diener von Christus und Boten, denen Gott die Verkündigung seiner Geheimnisse anvertraut hat. 2 Von solchen Boten verlangt man vor allem Zuverlässigkeit. 3 Wie es bei mir damit steht? Mir ist es nicht so wichtig, wie ihr oder irgendein menschliches Gericht in diesem Punkt über mich urteilt. Ich </a:t>
            </a:r>
            <a:r>
              <a:rPr lang="de-DE" sz="2000" dirty="0" err="1">
                <a:solidFill>
                  <a:schemeClr val="bg1"/>
                </a:solidFill>
              </a:rPr>
              <a:t>maße</a:t>
            </a:r>
            <a:r>
              <a:rPr lang="de-DE" sz="2000" dirty="0">
                <a:solidFill>
                  <a:schemeClr val="bg1"/>
                </a:solidFill>
              </a:rPr>
              <a:t> mir auch über mich selbst kein Urteil an. </a:t>
            </a:r>
          </a:p>
          <a:p>
            <a:r>
              <a:rPr lang="de-DE" sz="2000" dirty="0">
                <a:solidFill>
                  <a:schemeClr val="bg1"/>
                </a:solidFill>
              </a:rPr>
              <a:t>4 Zwar bin ich mir keiner Schuld bewusst, aber damit bin ich noch nicht freigesprochen. Entscheidend ist allein das Urteil, das Christus, der Herr, über mich spricht. 5 Deshalb urteilt niemals voreilig! Wenn Christus kommt, wird er alles ans Licht bringen, was jetzt noch verborgen ist, auch unsere geheimsten Wünsche und Gedanken.</a:t>
            </a:r>
          </a:p>
          <a:p>
            <a:r>
              <a:rPr lang="de-DE" sz="2000" dirty="0">
                <a:solidFill>
                  <a:schemeClr val="bg1"/>
                </a:solidFill>
              </a:rPr>
              <a:t>Dann wird Gott jeden so loben, wie er es verdient hat.</a:t>
            </a:r>
          </a:p>
        </p:txBody>
      </p:sp>
      <p:pic>
        <p:nvPicPr>
          <p:cNvPr id="6" name="Grafik 5">
            <a:extLst>
              <a:ext uri="{FF2B5EF4-FFF2-40B4-BE49-F238E27FC236}">
                <a16:creationId xmlns:a16="http://schemas.microsoft.com/office/drawing/2014/main" id="{2FA9ED06-A3E1-7B49-84D3-A20A4037385E}"/>
              </a:ext>
            </a:extLst>
          </p:cNvPr>
          <p:cNvPicPr>
            <a:picLocks noChangeAspect="1"/>
          </p:cNvPicPr>
          <p:nvPr/>
        </p:nvPicPr>
        <p:blipFill>
          <a:blip r:embed="rId3"/>
          <a:stretch>
            <a:fillRect/>
          </a:stretch>
        </p:blipFill>
        <p:spPr>
          <a:xfrm>
            <a:off x="7596336" y="5805264"/>
            <a:ext cx="845332" cy="845332"/>
          </a:xfrm>
          <a:prstGeom prst="rect">
            <a:avLst/>
          </a:prstGeom>
        </p:spPr>
      </p:pic>
    </p:spTree>
    <p:extLst>
      <p:ext uri="{BB962C8B-B14F-4D97-AF65-F5344CB8AC3E}">
        <p14:creationId xmlns:p14="http://schemas.microsoft.com/office/powerpoint/2010/main" val="1749153720"/>
      </p:ext>
    </p:extLst>
  </p:cSld>
  <p:clrMapOvr>
    <a:masterClrMapping/>
  </p:clrMapOvr>
</p:sld>
</file>

<file path=ppt/theme/theme1.xml><?xml version="1.0" encoding="utf-8"?>
<a:theme xmlns:a="http://schemas.openxmlformats.org/drawingml/2006/main" name="CVJM Stuttgart - Allgeme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Words>
  <Application>Microsoft Macintosh PowerPoint</Application>
  <PresentationFormat>Bildschirmpräsentation (4:3)</PresentationFormat>
  <Paragraphs>66</Paragraphs>
  <Slides>16</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Brush Script MT</vt:lpstr>
      <vt:lpstr>Arial</vt:lpstr>
      <vt:lpstr>Arial Black</vt:lpstr>
      <vt:lpstr>Calibri</vt:lpstr>
      <vt:lpstr>Calibri Light</vt:lpstr>
      <vt:lpstr>Love Moment</vt:lpstr>
      <vt:lpstr>Times New Roman</vt:lpstr>
      <vt:lpstr>CVJM Stuttgart - Allgemein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Schäffer</dc:creator>
  <cp:lastModifiedBy>Peter Loos</cp:lastModifiedBy>
  <cp:revision>70</cp:revision>
  <dcterms:created xsi:type="dcterms:W3CDTF">2018-02-12T15:21:48Z</dcterms:created>
  <dcterms:modified xsi:type="dcterms:W3CDTF">2019-02-16T15:44:54Z</dcterms:modified>
</cp:coreProperties>
</file>